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715000" type="screen16x1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0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43291D3E-CB03-4834-A08D-B43C2F3F41D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4883D7-193B-423F-B93A-2C26C8E14248}" type="slidenum">
              <a:rPr lang="ru-RU"/>
              <a:pPr/>
              <a:t>1</a:t>
            </a:fld>
            <a:endParaRPr lang="ru-RU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19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5C4D04-B0A4-40E0-8D98-A6CC01493E83}" type="slidenum">
              <a:rPr lang="ru-RU"/>
              <a:pPr/>
              <a:t>10</a:t>
            </a:fld>
            <a:endParaRPr lang="ru-RU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5087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741E9A-042A-4666-BD49-68BC2FC5A9C5}" type="slidenum">
              <a:rPr lang="ru-RU"/>
              <a:pPr/>
              <a:t>2</a:t>
            </a:fld>
            <a:endParaRPr lang="ru-RU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19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1D6CF0-FE64-4F10-8417-A7ED02C5BF03}" type="slidenum">
              <a:rPr lang="ru-RU"/>
              <a:pPr/>
              <a:t>3</a:t>
            </a:fld>
            <a:endParaRPr lang="ru-RU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5087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920A54-5630-490E-AE07-6308905AD149}" type="slidenum">
              <a:rPr lang="ru-RU"/>
              <a:pPr/>
              <a:t>4</a:t>
            </a:fld>
            <a:endParaRPr lang="ru-RU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5087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81D984-9C22-4FE0-A28F-13BAFC6B3468}" type="slidenum">
              <a:rPr lang="ru-RU"/>
              <a:pPr/>
              <a:t>5</a:t>
            </a:fld>
            <a:endParaRPr lang="ru-RU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5087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D44FEF-447A-4852-880B-262D8709E3D6}" type="slidenum">
              <a:rPr lang="ru-RU"/>
              <a:pPr/>
              <a:t>6</a:t>
            </a:fld>
            <a:endParaRPr lang="ru-RU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5087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5CE5D4-1BBF-4724-B725-AE7256B7B1EF}" type="slidenum">
              <a:rPr lang="ru-RU"/>
              <a:pPr/>
              <a:t>7</a:t>
            </a:fld>
            <a:endParaRPr lang="ru-RU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5087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B7D15E-5513-4925-8D63-3B9833DD5434}" type="slidenum">
              <a:rPr lang="ru-RU"/>
              <a:pPr/>
              <a:t>8</a:t>
            </a:fld>
            <a:endParaRPr lang="ru-RU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5087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5F08D3-FDE5-4993-A14D-53AD1C081712}" type="slidenum">
              <a:rPr lang="ru-RU"/>
              <a:pPr/>
              <a:t>9</a:t>
            </a:fld>
            <a:endParaRPr lang="ru-RU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573088" y="812800"/>
            <a:ext cx="6415087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B3A5763-8975-4A9A-87B9-DCF9A9A34D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8B8A563-BD4B-4D22-B7B0-7899EDA1FC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336675"/>
            <a:ext cx="2055813" cy="37703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36675"/>
            <a:ext cx="6019800" cy="37703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F357CFB-23AC-4A45-A4E8-C9E5C0375E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774825"/>
            <a:ext cx="7770813" cy="1222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5297488"/>
            <a:ext cx="2132013" cy="3016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6553200" y="5297488"/>
            <a:ext cx="2132013" cy="301625"/>
          </a:xfrm>
        </p:spPr>
        <p:txBody>
          <a:bodyPr/>
          <a:lstStyle>
            <a:lvl1pPr>
              <a:defRPr/>
            </a:lvl1pPr>
          </a:lstStyle>
          <a:p>
            <a:fld id="{C18BCBFF-9AAA-4DDF-9559-DEDDF0DB28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987903E-1426-4183-B392-F60506A00E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BDBF598-A5CD-44E9-A704-634535F8DC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3D984E7-8CB7-4127-A1E5-0D36171AE5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7013" cy="377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333500"/>
            <a:ext cx="4038600" cy="377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77EEEB-1600-4D26-A74C-8AD7668995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7E03D63-0946-4DDB-A83B-DBDA6486E3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336BC6D-A86F-4981-AF20-9484DBD1D8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158187A-3552-4484-9E18-21B5D83514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7E6162F-93B8-40DA-9AB5-77AFF20F84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B9456D-F38F-4743-A4AA-8BB6A75D94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BD3FF0A-F0A3-43B8-8BED-06662F3B19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3F05F5A-CC9F-495E-BB96-844A8AF3FB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5813" cy="48752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52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905159-FDE0-4816-B0CA-13CFD3953D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5B4BB86-3C2B-4E5D-BED8-95C792FDBC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6675"/>
            <a:ext cx="4037013" cy="377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336675"/>
            <a:ext cx="4038600" cy="377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8329D95-E987-458C-81BE-501324848D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D9BF3A3-7C5C-4BA7-A50A-8BE6A9C3B8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941DB9-9BDC-459E-A795-7D7690FAFD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5AD1A4-1AA4-4EDC-8F2D-2966ECC806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1CBA908-5FB8-4F7A-A43B-B992B3F406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24.9.16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79FE5C0-50D5-4183-804C-6171DD9B2B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74825"/>
            <a:ext cx="7770813" cy="1222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5297488"/>
            <a:ext cx="2132013" cy="301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ru-RU"/>
              <a:t>24.9.16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124200" y="5297488"/>
            <a:ext cx="2895600" cy="3032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5297488"/>
            <a:ext cx="2132013" cy="301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72BFC195-C7A8-44AE-9F99-4CFCBBE2D57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6675"/>
            <a:ext cx="8228013" cy="3770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8013" cy="9509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8013" cy="3770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5297488"/>
            <a:ext cx="2132013" cy="301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ru-RU"/>
              <a:t>24.9.16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5297488"/>
            <a:ext cx="2895600" cy="3032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5297488"/>
            <a:ext cx="2132013" cy="301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C2F6C73E-BD55-4CF7-A78D-90A638F40F2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r.atarshchikov@gmai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2262188"/>
            <a:ext cx="7772400" cy="1223962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3600" b="1" dirty="0"/>
              <a:t>Секция </a:t>
            </a:r>
            <a:br>
              <a:rPr lang="ru-RU" sz="3600" b="1" dirty="0"/>
            </a:br>
            <a:r>
              <a:rPr lang="ru-RU" sz="3600" b="1" dirty="0"/>
              <a:t>«Аутоиммунные заболевания»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428750" y="3690938"/>
            <a:ext cx="6400800" cy="1460500"/>
          </a:xfrm>
          <a:ln/>
        </p:spPr>
        <p:txBody>
          <a:bodyPr lIns="90000" tIns="45000" rIns="90000" bIns="45000"/>
          <a:lstStyle/>
          <a:p>
            <a:pPr marL="0" indent="0" algn="ctr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2400" dirty="0"/>
              <a:t>Докладчик:</a:t>
            </a:r>
          </a:p>
          <a:p>
            <a:pPr marL="0" indent="0" algn="ctr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2400" dirty="0"/>
              <a:t>к.м.н., </a:t>
            </a:r>
            <a:r>
              <a:rPr lang="ru-RU" sz="2400" dirty="0" smtClean="0"/>
              <a:t>член СМУ РАН, </a:t>
            </a:r>
          </a:p>
          <a:p>
            <a:pPr marL="0" indent="0" algn="ctr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2400" dirty="0" smtClean="0"/>
              <a:t>заведующий </a:t>
            </a:r>
            <a:r>
              <a:rPr lang="ru-RU" sz="2400" dirty="0"/>
              <a:t>НКЦ Аутоиммунных заболеваний клиники Атлас,</a:t>
            </a:r>
          </a:p>
          <a:p>
            <a:pPr marL="0" indent="0" algn="ctr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2400" dirty="0" err="1"/>
              <a:t>Атарщиков</a:t>
            </a:r>
            <a:r>
              <a:rPr lang="ru-RU" sz="2400" dirty="0"/>
              <a:t> Дмитрий Сергеевич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5575" y="-120650"/>
            <a:ext cx="304800" cy="254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55575" y="-120650"/>
            <a:ext cx="304800" cy="254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55575" y="-120650"/>
            <a:ext cx="304800" cy="254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3325" y="476250"/>
            <a:ext cx="1714500" cy="1598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485900" y="2428875"/>
            <a:ext cx="6215063" cy="6397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3600">
                <a:solidFill>
                  <a:srgbClr val="000000"/>
                </a:solidFill>
                <a:latin typeface="Calibri" charset="0"/>
              </a:rPr>
              <a:t>Спасибо за внимание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392238" y="3254375"/>
            <a:ext cx="6400800" cy="1460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ctr" hangingPunct="1">
              <a:lnSpc>
                <a:spcPct val="100000"/>
              </a:lnSpc>
              <a:spcBef>
                <a:spcPts val="363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Атарщиков Дмитрий </a:t>
            </a:r>
          </a:p>
          <a:p>
            <a:pPr marL="342900" indent="-341313" algn="ctr" hangingPunct="1">
              <a:lnSpc>
                <a:spcPct val="100000"/>
              </a:lnSpc>
              <a:spcBef>
                <a:spcPts val="363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+7 925 508 67 03</a:t>
            </a:r>
          </a:p>
          <a:p>
            <a:pPr marL="342900" indent="-341313" algn="ctr" hangingPunct="1">
              <a:lnSpc>
                <a:spcPct val="100000"/>
              </a:lnSpc>
              <a:spcBef>
                <a:spcPts val="363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  <a:hlinkClick r:id="rId3"/>
              </a:rPr>
              <a:t>Dr.atarshchikov@gmail.com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75" y="211138"/>
            <a:ext cx="2071688" cy="19319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7388" y="58738"/>
            <a:ext cx="765175" cy="71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142875"/>
            <a:ext cx="2735263" cy="857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571875" y="214313"/>
            <a:ext cx="4214813" cy="700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2000" b="1">
                <a:solidFill>
                  <a:srgbClr val="000000"/>
                </a:solidFill>
                <a:latin typeface="Calibri" charset="0"/>
              </a:rPr>
              <a:t>I междисциплинарная научная конференция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lum bright="10000"/>
          </a:blip>
          <a:srcRect/>
          <a:stretch>
            <a:fillRect/>
          </a:stretch>
        </p:blipFill>
        <p:spPr bwMode="auto">
          <a:xfrm>
            <a:off x="2286000" y="1857375"/>
            <a:ext cx="6757988" cy="3798888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lum contrast="20000"/>
          </a:blip>
          <a:srcRect/>
          <a:stretch>
            <a:fillRect/>
          </a:stretch>
        </p:blipFill>
        <p:spPr bwMode="auto">
          <a:xfrm>
            <a:off x="642938" y="1046163"/>
            <a:ext cx="2000250" cy="10255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7388" y="58738"/>
            <a:ext cx="765175" cy="71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142875"/>
            <a:ext cx="3419475" cy="10715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786188" y="214313"/>
            <a:ext cx="4214812" cy="700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sz="2000" b="1">
                <a:solidFill>
                  <a:srgbClr val="000000"/>
                </a:solidFill>
                <a:latin typeface="Calibri" charset="0"/>
              </a:rPr>
              <a:t>I междисциплинарная научная конференция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lum contrast="10000"/>
          </a:blip>
          <a:srcRect/>
          <a:stretch>
            <a:fillRect/>
          </a:stretch>
        </p:blipFill>
        <p:spPr bwMode="auto">
          <a:xfrm>
            <a:off x="4000500" y="1257300"/>
            <a:ext cx="5143500" cy="41148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6675" y="1571625"/>
            <a:ext cx="3929063" cy="1736725"/>
          </a:xfrm>
          <a:prstGeom prst="rect">
            <a:avLst/>
          </a:prstGeom>
          <a:solidFill>
            <a:srgbClr val="FFFFFF"/>
          </a:solidFill>
          <a:ln w="25560" cap="flat">
            <a:solidFill>
              <a:srgbClr val="E86AE8"/>
            </a:solidFill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 29 научных секций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 Панельная дискуссия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 Научный мост с International congress on Autoimmunity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 Круглые столы по образованию, регистрам пациентов, биобанкингу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038" y="3500438"/>
            <a:ext cx="3954462" cy="17145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525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/>
              <a:t>Цель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42875" y="1228725"/>
            <a:ext cx="8786813" cy="37719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2800">
                <a:solidFill>
                  <a:srgbClr val="000000"/>
                </a:solidFill>
                <a:latin typeface="Calibri" charset="0"/>
              </a:rPr>
              <a:t>Увеличение знаний врачей – терапевтов Российской Федерации в области диагностики, профилактики, методов лечения и реабилитации при аутоиммунных заболеваниях, внедрение современных лабораторных методов скрининга и  ранней диагностики аутоиммунных заболеваний.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7388" y="58738"/>
            <a:ext cx="765175" cy="71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525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/>
              <a:t>Деятельность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Организация конгрессов, конференций, секций и т.д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Образовательная (проведение школ)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Публикационная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Разработка рекомендаций для врачей – терапевтов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Координация научных исследований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Участие в стандартизации лабораторных тест - систем для скрининга и ранней диагностики аутоиммунных заболеваний 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7388" y="58738"/>
            <a:ext cx="765175" cy="71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525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b="1"/>
              <a:t>Организация конгрессов, конференций, секций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942988"/>
            <a:ext cx="8229600" cy="37719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dirty="0">
                <a:solidFill>
                  <a:srgbClr val="000000"/>
                </a:solidFill>
                <a:latin typeface="Calibri" charset="0"/>
              </a:rPr>
              <a:t>Проведение ежегодной конференции «Аутоиммунные и </a:t>
            </a:r>
            <a:r>
              <a:rPr lang="ru-RU" sz="2400" dirty="0" err="1">
                <a:solidFill>
                  <a:srgbClr val="000000"/>
                </a:solidFill>
                <a:latin typeface="Calibri" charset="0"/>
              </a:rPr>
              <a:t>иммунодефицитные</a:t>
            </a:r>
            <a:r>
              <a:rPr lang="ru-RU" sz="2400" dirty="0">
                <a:solidFill>
                  <a:srgbClr val="000000"/>
                </a:solidFill>
                <a:latin typeface="Calibri" charset="0"/>
              </a:rPr>
              <a:t> заболевания»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24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dirty="0">
                <a:solidFill>
                  <a:srgbClr val="000000"/>
                </a:solidFill>
                <a:latin typeface="Calibri" charset="0"/>
              </a:rPr>
              <a:t>Проведение секции «Аутоиммунные заболевания» в рамках ежегодного Национального конгресса терапевтов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24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dirty="0">
                <a:solidFill>
                  <a:srgbClr val="000000"/>
                </a:solidFill>
                <a:latin typeface="Calibri" charset="0"/>
              </a:rPr>
              <a:t>Проведение секции по лабораторной </a:t>
            </a:r>
            <a:r>
              <a:rPr lang="ru-RU" sz="2400" dirty="0" smtClean="0">
                <a:solidFill>
                  <a:srgbClr val="000000"/>
                </a:solidFill>
                <a:latin typeface="Calibri" charset="0"/>
              </a:rPr>
              <a:t>диагностике аутоиммунных заболеваний </a:t>
            </a:r>
            <a:r>
              <a:rPr lang="ru-RU" sz="2400" dirty="0">
                <a:solidFill>
                  <a:srgbClr val="000000"/>
                </a:solidFill>
                <a:latin typeface="Calibri" charset="0"/>
              </a:rPr>
              <a:t>в рамках Российского конгресса лабораторной медицины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7388" y="58738"/>
            <a:ext cx="765175" cy="71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525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 dirty="0"/>
              <a:t>Школы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42844" y="1071550"/>
            <a:ext cx="8858312" cy="3524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 dirty="0">
                <a:solidFill>
                  <a:srgbClr val="000000"/>
                </a:solidFill>
                <a:latin typeface="Calibri" charset="0"/>
              </a:rPr>
              <a:t>Кожные проявления при аутоиммунных заболеваниях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 dirty="0">
                <a:solidFill>
                  <a:srgbClr val="000000"/>
                </a:solidFill>
                <a:latin typeface="Calibri" charset="0"/>
              </a:rPr>
              <a:t>Суставной синдром при аутоиммунных заболеваниях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 dirty="0" err="1">
                <a:solidFill>
                  <a:srgbClr val="000000"/>
                </a:solidFill>
                <a:latin typeface="Calibri" charset="0"/>
              </a:rPr>
              <a:t>Коморбидность</a:t>
            </a:r>
            <a:r>
              <a:rPr lang="ru-RU" sz="2200" dirty="0">
                <a:solidFill>
                  <a:srgbClr val="000000"/>
                </a:solidFill>
                <a:latin typeface="Calibri" charset="0"/>
              </a:rPr>
              <a:t> при аутоиммунных заболеваниях  1-2 дня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 dirty="0">
                <a:solidFill>
                  <a:srgbClr val="000000"/>
                </a:solidFill>
                <a:latin typeface="Calibri" charset="0"/>
              </a:rPr>
              <a:t>Лабораторная диагностика аутоиммунных заболеваний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 dirty="0">
                <a:solidFill>
                  <a:srgbClr val="000000"/>
                </a:solidFill>
                <a:latin typeface="Calibri" charset="0"/>
              </a:rPr>
              <a:t>Скрининг и ранняя диагностика аутоиммунных заболеваний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 dirty="0" smtClean="0">
                <a:solidFill>
                  <a:srgbClr val="000000"/>
                </a:solidFill>
                <a:latin typeface="Calibri" charset="0"/>
              </a:rPr>
              <a:t>Подходы </a:t>
            </a:r>
            <a:r>
              <a:rPr lang="ru-RU" sz="2200" dirty="0">
                <a:solidFill>
                  <a:srgbClr val="000000"/>
                </a:solidFill>
                <a:latin typeface="Calibri" charset="0"/>
              </a:rPr>
              <a:t>к профилактике, лечению и реабилитации пациентов с аутоиммунными заболеваниями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 dirty="0">
                <a:solidFill>
                  <a:srgbClr val="000000"/>
                </a:solidFill>
                <a:latin typeface="Calibri" charset="0"/>
              </a:rPr>
              <a:t>Подходы к ведению пациентов с сочетанными аутоиммунными заболеваниями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7388" y="58738"/>
            <a:ext cx="765175" cy="71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00213" y="642922"/>
            <a:ext cx="5500687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ru-RU" b="1" dirty="0">
                <a:solidFill>
                  <a:srgbClr val="000000"/>
                </a:solidFill>
                <a:latin typeface="Calibri" charset="0"/>
              </a:rPr>
              <a:t>План на 2016-2018 гг.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9525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/>
              <a:t>Публикации и методические рекомендации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57213" y="2119313"/>
            <a:ext cx="8229600" cy="30241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Подготовка обзорной статьи «Мозаика аутоиммунных заболеваний»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2400">
              <a:solidFill>
                <a:srgbClr val="00000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Подготовка методических рекомендаций  для врачей «Аутоантитела в диагностике аутоиммунных заболеваний»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7388" y="58738"/>
            <a:ext cx="765175" cy="71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714500" y="1214438"/>
            <a:ext cx="5500688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ru-RU" b="1">
                <a:solidFill>
                  <a:srgbClr val="000000"/>
                </a:solidFill>
                <a:latin typeface="Calibri" charset="0"/>
              </a:rPr>
              <a:t>План на 2016-2017 гг.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525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dirty="0"/>
              <a:t>Руководящий орган секции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14313" y="1143000"/>
            <a:ext cx="8786812" cy="452286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к.м.н. </a:t>
            </a:r>
            <a:r>
              <a:rPr lang="ru-RU" sz="1600" dirty="0" err="1">
                <a:solidFill>
                  <a:srgbClr val="000000"/>
                </a:solidFill>
                <a:latin typeface="Calibri" charset="0"/>
              </a:rPr>
              <a:t>Атарщиков</a:t>
            </a: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Дмитрий Сергеевич -  член СМУ РАН, заведующий НКЦ  Аутоиммунных заболеваний клиники Атлас. Руководитель секции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д.м.н. </a:t>
            </a:r>
            <a:r>
              <a:rPr lang="ru-RU" sz="1600" dirty="0" err="1">
                <a:solidFill>
                  <a:srgbClr val="000000"/>
                </a:solidFill>
                <a:latin typeface="Calibri" charset="0"/>
              </a:rPr>
              <a:t>Борзова</a:t>
            </a: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Елена Юрьевна - профессор кафедры </a:t>
            </a:r>
            <a:r>
              <a:rPr lang="ru-RU" sz="1600" dirty="0" smtClean="0">
                <a:solidFill>
                  <a:srgbClr val="000000"/>
                </a:solidFill>
                <a:latin typeface="Calibri" charset="0"/>
              </a:rPr>
              <a:t>аллергологии </a:t>
            </a: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РМАПО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к.м.н. Иванова Марианна Евгеньевна - генеральный директор компании «</a:t>
            </a:r>
            <a:r>
              <a:rPr lang="ru-RU" sz="1600" dirty="0" err="1">
                <a:solidFill>
                  <a:srgbClr val="000000"/>
                </a:solidFill>
                <a:latin typeface="Calibri" charset="0"/>
              </a:rPr>
              <a:t>Аутоиммуникс</a:t>
            </a: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»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к.м.н. Авдеева Анастасия Сергеевна - научный сотрудник ФГБНУ НИИР им. В. А. Насоновой, лаборатория иммунологии и молекулярной биологии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к.м.н. Киргизов Кирилл Игоревич - заведующий отделом научных исследований и клинических технологий ФНКЦ ДГОИ им. Дмитрия Рогачева 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к.м.н. Фадеева Нина Александровна - старший научный сотрудник отделения воспалительных заболеваний кишечника Московского клинического научного центра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к.м.н. </a:t>
            </a:r>
            <a:r>
              <a:rPr lang="ru-RU" sz="1600" dirty="0" err="1">
                <a:solidFill>
                  <a:srgbClr val="000000"/>
                </a:solidFill>
                <a:latin typeface="Calibri" charset="0"/>
              </a:rPr>
              <a:t>Есаян</a:t>
            </a: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Роза Михайловна – заведующая терапевтическим отделением ФГБУ Научный центр акушерства, гинекологии и </a:t>
            </a:r>
            <a:r>
              <a:rPr lang="ru-RU" sz="1600" dirty="0" err="1">
                <a:solidFill>
                  <a:srgbClr val="000000"/>
                </a:solidFill>
                <a:latin typeface="Calibri" charset="0"/>
              </a:rPr>
              <a:t>перинатологии</a:t>
            </a: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академика В.И. Кулакова МЗ РФ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Коваленко Полина Сергеевна – научный сотрудник ФГБНУ НИИР им. В. А. Насоновой,  отделение по изучению заболеваний костной ткани и суставов с центром профилактики </a:t>
            </a:r>
            <a:r>
              <a:rPr lang="ru-RU" sz="1600" dirty="0" err="1">
                <a:solidFill>
                  <a:srgbClr val="000000"/>
                </a:solidFill>
                <a:latin typeface="Calibri" charset="0"/>
              </a:rPr>
              <a:t>остеопороза</a:t>
            </a: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МЗ РФ</a:t>
            </a:r>
          </a:p>
          <a:p>
            <a:pPr marL="215900" indent="-215900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Круглый Лев Борисович – научный сотрудник отделения ангиологии ФГБУ Российский кардиологический научно-производственный комплекс МЗ РФ </a:t>
            </a:r>
            <a:br>
              <a:rPr lang="ru-RU" sz="1600" dirty="0">
                <a:solidFill>
                  <a:srgbClr val="000000"/>
                </a:solidFill>
                <a:latin typeface="Calibri" charset="0"/>
              </a:rPr>
            </a:b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 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7388" y="58738"/>
            <a:ext cx="765175" cy="71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445</Words>
  <PresentationFormat>Экран (16:10)</PresentationFormat>
  <Paragraphs>64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Times New Roman</vt:lpstr>
      <vt:lpstr>Calibri</vt:lpstr>
      <vt:lpstr>Microsoft YaHei</vt:lpstr>
      <vt:lpstr>Arial</vt:lpstr>
      <vt:lpstr>Lucida Sans Unicode</vt:lpstr>
      <vt:lpstr>Тема Office</vt:lpstr>
      <vt:lpstr>Тема Office</vt:lpstr>
      <vt:lpstr>Секция  «Аутоиммунные заболевания»</vt:lpstr>
      <vt:lpstr>Слайд 2</vt:lpstr>
      <vt:lpstr>Слайд 3</vt:lpstr>
      <vt:lpstr>Цель</vt:lpstr>
      <vt:lpstr>Деятельность</vt:lpstr>
      <vt:lpstr>Организация конгрессов, конференций, секций</vt:lpstr>
      <vt:lpstr>Школы</vt:lpstr>
      <vt:lpstr>Публикации и методические рекомендации</vt:lpstr>
      <vt:lpstr>Руководящий орган секции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Секция  «Аутоиммунные заболевания»</dc:title>
  <dc:creator>Irina Atarshchikova</dc:creator>
  <cp:lastModifiedBy>Asus</cp:lastModifiedBy>
  <cp:revision>4</cp:revision>
  <cp:lastPrinted>1601-01-01T00:00:00Z</cp:lastPrinted>
  <dcterms:created xsi:type="dcterms:W3CDTF">1601-01-01T00:00:00Z</dcterms:created>
  <dcterms:modified xsi:type="dcterms:W3CDTF">2016-09-26T11:04:40Z</dcterms:modified>
</cp:coreProperties>
</file>